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  <p:sldMasterId id="2147483678" r:id="rId4"/>
    <p:sldMasterId id="2147483693" r:id="rId5"/>
    <p:sldMasterId id="2147483708" r:id="rId6"/>
    <p:sldMasterId id="2147483723" r:id="rId7"/>
    <p:sldMasterId id="2147483738" r:id="rId8"/>
    <p:sldMasterId id="2147483753" r:id="rId9"/>
    <p:sldMasterId id="2147483768" r:id="rId10"/>
    <p:sldMasterId id="2147483783" r:id="rId11"/>
    <p:sldMasterId id="2147483798" r:id="rId12"/>
  </p:sldMasterIdLst>
  <p:notesMasterIdLst>
    <p:notesMasterId r:id="rId16"/>
  </p:notesMasterIdLst>
  <p:handoutMasterIdLst>
    <p:handoutMasterId r:id="rId35"/>
  </p:handoutMasterIdLst>
  <p:sldIdLst>
    <p:sldId id="256" r:id="rId13"/>
    <p:sldId id="308" r:id="rId14"/>
    <p:sldId id="303" r:id="rId15"/>
    <p:sldId id="335" r:id="rId17"/>
    <p:sldId id="334" r:id="rId18"/>
    <p:sldId id="333" r:id="rId19"/>
    <p:sldId id="348" r:id="rId20"/>
    <p:sldId id="338" r:id="rId21"/>
    <p:sldId id="339" r:id="rId22"/>
    <p:sldId id="340" r:id="rId23"/>
    <p:sldId id="341" r:id="rId24"/>
    <p:sldId id="342" r:id="rId25"/>
    <p:sldId id="343" r:id="rId26"/>
    <p:sldId id="298" r:id="rId27"/>
    <p:sldId id="345" r:id="rId28"/>
    <p:sldId id="363" r:id="rId29"/>
    <p:sldId id="361" r:id="rId30"/>
    <p:sldId id="350" r:id="rId31"/>
    <p:sldId id="349" r:id="rId32"/>
    <p:sldId id="325" r:id="rId33"/>
    <p:sldId id="265" r:id="rId3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777F"/>
    <a:srgbClr val="B3B7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0" autoAdjust="0"/>
    <p:restoredTop sz="94679" autoAdjust="0"/>
  </p:normalViewPr>
  <p:slideViewPr>
    <p:cSldViewPr>
      <p:cViewPr varScale="1">
        <p:scale>
          <a:sx n="108" d="100"/>
          <a:sy n="108" d="100"/>
        </p:scale>
        <p:origin x="-1770" y="-84"/>
      </p:cViewPr>
      <p:guideLst>
        <p:guide orient="horz" pos="215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handoutMaster" Target="handoutMasters/handoutMaster1.xml"/><Relationship Id="rId34" Type="http://schemas.openxmlformats.org/officeDocument/2006/relationships/slide" Target="slides/slide21.xml"/><Relationship Id="rId33" Type="http://schemas.openxmlformats.org/officeDocument/2006/relationships/slide" Target="slides/slide20.xml"/><Relationship Id="rId32" Type="http://schemas.openxmlformats.org/officeDocument/2006/relationships/slide" Target="slides/slide19.xml"/><Relationship Id="rId31" Type="http://schemas.openxmlformats.org/officeDocument/2006/relationships/slide" Target="slides/slide18.xml"/><Relationship Id="rId30" Type="http://schemas.openxmlformats.org/officeDocument/2006/relationships/slide" Target="slides/slide1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6.xml"/><Relationship Id="rId28" Type="http://schemas.openxmlformats.org/officeDocument/2006/relationships/slide" Target="slides/slide15.xml"/><Relationship Id="rId27" Type="http://schemas.openxmlformats.org/officeDocument/2006/relationships/slide" Target="slides/slide14.xml"/><Relationship Id="rId26" Type="http://schemas.openxmlformats.org/officeDocument/2006/relationships/slide" Target="slides/slide13.xml"/><Relationship Id="rId25" Type="http://schemas.openxmlformats.org/officeDocument/2006/relationships/slide" Target="slides/slide12.xml"/><Relationship Id="rId24" Type="http://schemas.openxmlformats.org/officeDocument/2006/relationships/slide" Target="slides/slide11.xml"/><Relationship Id="rId23" Type="http://schemas.openxmlformats.org/officeDocument/2006/relationships/slide" Target="slides/slide10.xml"/><Relationship Id="rId22" Type="http://schemas.openxmlformats.org/officeDocument/2006/relationships/slide" Target="slides/slide9.xml"/><Relationship Id="rId21" Type="http://schemas.openxmlformats.org/officeDocument/2006/relationships/slide" Target="slides/slide8.xml"/><Relationship Id="rId20" Type="http://schemas.openxmlformats.org/officeDocument/2006/relationships/slide" Target="slides/slide7.xml"/><Relationship Id="rId2" Type="http://schemas.openxmlformats.org/officeDocument/2006/relationships/theme" Target="theme/theme1.xml"/><Relationship Id="rId19" Type="http://schemas.openxmlformats.org/officeDocument/2006/relationships/slide" Target="slides/slide6.xml"/><Relationship Id="rId18" Type="http://schemas.openxmlformats.org/officeDocument/2006/relationships/slide" Target="slides/slide5.xml"/><Relationship Id="rId17" Type="http://schemas.openxmlformats.org/officeDocument/2006/relationships/slide" Target="slides/slide4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3.xml"/><Relationship Id="rId14" Type="http://schemas.openxmlformats.org/officeDocument/2006/relationships/slide" Target="slides/slide2.xml"/><Relationship Id="rId13" Type="http://schemas.openxmlformats.org/officeDocument/2006/relationships/slide" Target="slides/slide1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737E7-78B2-437F-BC95-513EEA9D6F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47E10-E88C-4532-8816-15F1E79EF23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61F8ED-5E64-4D2D-93BC-4C1D01CCC51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说明研究的意义所在。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说明聚类结果的实际意义。</a:t>
            </a:r>
            <a:endParaRPr lang="zh-CN" altLang="en-US"/>
          </a:p>
          <a:p>
            <a:r>
              <a:rPr lang="zh-CN" altLang="en-US"/>
              <a:t>差异化决策。（需求的个性化导致）</a:t>
            </a:r>
            <a:endParaRPr lang="zh-CN" altLang="en-US"/>
          </a:p>
          <a:p>
            <a:r>
              <a:rPr lang="zh-CN" altLang="en-US"/>
              <a:t>我们通过此图可以有深刻的理解。</a:t>
            </a:r>
            <a:endParaRPr lang="zh-CN" altLang="en-US"/>
          </a:p>
          <a:p>
            <a:r>
              <a:rPr lang="zh-CN" altLang="en-US"/>
              <a:t>那么，这些指标间有何关系呢？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说明聚类结果的实际意义。</a:t>
            </a:r>
            <a:endParaRPr lang="zh-CN" altLang="en-US"/>
          </a:p>
          <a:p>
            <a:r>
              <a:rPr lang="zh-CN" altLang="en-US"/>
              <a:t>差异化决策。（需求的个性化导致）</a:t>
            </a:r>
            <a:endParaRPr lang="zh-CN" altLang="en-US"/>
          </a:p>
          <a:p>
            <a:r>
              <a:rPr lang="zh-CN" altLang="en-US"/>
              <a:t>我们通过此图可以有深刻的理解。</a:t>
            </a:r>
            <a:endParaRPr lang="zh-CN" altLang="en-US"/>
          </a:p>
          <a:p>
            <a:r>
              <a:rPr lang="zh-CN" altLang="en-US"/>
              <a:t>那么，这些指标间有何关系呢？</a:t>
            </a:r>
            <a:endParaRPr lang="zh-CN" altLang="en-US"/>
          </a:p>
          <a:p>
            <a:r>
              <a:rPr lang="zh-CN" altLang="en-US"/>
              <a:t>加了一个指标</a:t>
            </a:r>
            <a:r>
              <a:rPr lang="en-US" altLang="zh-CN"/>
              <a:t>MEAN</a:t>
            </a:r>
            <a:r>
              <a:rPr lang="zh-CN" altLang="en-US"/>
              <a:t>，用来度量 </a:t>
            </a:r>
            <a:r>
              <a:rPr lang="en-US" altLang="zh-CN"/>
              <a:t>POP ,PV</a:t>
            </a:r>
            <a:r>
              <a:rPr lang="zh-CN" altLang="en-US"/>
              <a:t>的综合对于</a:t>
            </a:r>
            <a:r>
              <a:rPr lang="en-US" altLang="zh-CN"/>
              <a:t>PSD</a:t>
            </a:r>
            <a:r>
              <a:rPr lang="zh-CN" altLang="en-US"/>
              <a:t>离散程度的影响。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（也许用图更加合适！！否则听众不太容易看懂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说明聚类结果的实际意义。</a:t>
            </a:r>
            <a:endParaRPr lang="zh-CN" altLang="en-US"/>
          </a:p>
          <a:p>
            <a:r>
              <a:rPr lang="zh-CN" altLang="en-US"/>
              <a:t>差异化决策。（需求的个性化导致）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我们相信，更多的指标的引入，将会完善模式的发现。</a:t>
            </a:r>
            <a:endParaRPr lang="zh-CN" altLang="en-US"/>
          </a:p>
          <a:p>
            <a:r>
              <a:rPr lang="zh-CN" altLang="en-US"/>
              <a:t>我们的目的，在于验证方法的有效性，所以选择的指标较少。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一定程度上，能够反映较为宏观的市场需求状态。</a:t>
            </a:r>
            <a:endParaRPr lang="zh-CN" altLang="en-US"/>
          </a:p>
          <a:p>
            <a:r>
              <a:rPr lang="en-US" altLang="zh-CN"/>
              <a:t>fan'y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app</a:t>
            </a:r>
            <a:r>
              <a:rPr lang="zh-CN" altLang="en-US"/>
              <a:t>提供者在定位市场时，会突出自己的特色。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277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/>
              <a:t>产品特色 </a:t>
            </a:r>
            <a:r>
              <a:rPr lang="en-US" altLang="zh-CN"/>
              <a:t>--&gt; </a:t>
            </a:r>
            <a:r>
              <a:rPr lang="zh-CN" altLang="en-US"/>
              <a:t>描述 </a:t>
            </a:r>
            <a:r>
              <a:rPr lang="en-US" altLang="zh-CN"/>
              <a:t>--&gt; </a:t>
            </a:r>
            <a:r>
              <a:rPr lang="zh-CN" altLang="en-US"/>
              <a:t>吸引用户</a:t>
            </a:r>
            <a:endParaRPr lang="zh-CN" altLang="en-US"/>
          </a:p>
          <a:p>
            <a:pPr lvl="0"/>
            <a:r>
              <a:rPr lang="zh-CN" altLang="en-US"/>
              <a:t>描述不一致，最终造成吸引的目标群体错误。</a:t>
            </a:r>
            <a:endParaRPr lang="zh-CN" altLang="en-US"/>
          </a:p>
          <a:p>
            <a:pPr lvl="0"/>
            <a:r>
              <a:rPr lang="zh-CN" altLang="zh-CN"/>
              <a:t>收敛：（其论证也可以作为一个研究点）</a:t>
            </a:r>
            <a:endParaRPr lang="zh-CN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7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4818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(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以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developer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的</a:t>
            </a:r>
            <a:r>
              <a:rPr lang="zh-CN" altLang="en-US" u="sng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下载量最多的</a:t>
            </a:r>
            <a:r>
              <a:rPr lang="en-US" altLang="zh-CN" u="sng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app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,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作为一个实力基准。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 )  (not like this )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strength</a:t>
            </a:r>
            <a:r>
              <a:rPr lang="en-US" altLang="zh-CN" b="1" baseline="-25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i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( topic )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= P</a:t>
            </a:r>
            <a:r>
              <a:rPr lang="en-US" altLang="zh-CN" b="1" baseline="-25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i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( topic)  *  app_download</a:t>
            </a:r>
            <a:r>
              <a:rPr lang="en-US" altLang="zh-CN" b="1" baseline="-25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i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686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【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集合】更多的是刻画和环境相关的一些内容。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下对应的流行度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app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量（竞争因素）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891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竞争会体现在功能上，结果也会体现在流行度的分布结构上。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（按照相似即为竞争激烈，标准差越小，说明在这个功能上竞争越激烈）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双寡头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单寡头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这里并未对竞争激烈程度下定义，因为不知道竞争激烈体现在下载量上是什么样子。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下对应的流行度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app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量（竞争因素）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891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竞争会体现在功能上，结果也会体现在流行度的分布结构上。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（按照相似即为竞争激烈，标准差越小，说明在这个功能上竞争越激烈）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双寡头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单寡头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这里并未对竞争激烈程度下定义，因为不知道竞争激烈体现在下载量上是什么样子。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下对应的流行度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app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量（竞争因素）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5.xml"/><Relationship Id="rId8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28.xml"/><Relationship Id="rId15" Type="http://schemas.openxmlformats.org/officeDocument/2006/relationships/theme" Target="../theme/theme10.xml"/><Relationship Id="rId14" Type="http://schemas.openxmlformats.org/officeDocument/2006/relationships/slideLayout" Target="../slideLayouts/slideLayout140.xml"/><Relationship Id="rId13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27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2.xml"/><Relationship Id="rId15" Type="http://schemas.openxmlformats.org/officeDocument/2006/relationships/theme" Target="../theme/theme11.xml"/><Relationship Id="rId14" Type="http://schemas.openxmlformats.org/officeDocument/2006/relationships/slideLayout" Target="../slideLayouts/slideLayout154.xml"/><Relationship Id="rId13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4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0.xml"/><Relationship Id="rId7" Type="http://schemas.openxmlformats.org/officeDocument/2006/relationships/slideLayout" Target="../slideLayouts/slideLayout49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5" Type="http://schemas.openxmlformats.org/officeDocument/2006/relationships/theme" Target="../theme/theme5.xml"/><Relationship Id="rId14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9.xml"/><Relationship Id="rId8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2.xml"/><Relationship Id="rId15" Type="http://schemas.openxmlformats.org/officeDocument/2006/relationships/theme" Target="../theme/theme6.xml"/><Relationship Id="rId14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1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3.xml"/><Relationship Id="rId8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7.xml"/><Relationship Id="rId2" Type="http://schemas.openxmlformats.org/officeDocument/2006/relationships/slideLayout" Target="../slideLayouts/slideLayout86.xml"/><Relationship Id="rId15" Type="http://schemas.openxmlformats.org/officeDocument/2006/relationships/theme" Target="../theme/theme7.xml"/><Relationship Id="rId14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4.xml"/><Relationship Id="rId1" Type="http://schemas.openxmlformats.org/officeDocument/2006/relationships/slideLayout" Target="../slideLayouts/slideLayout85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7.xml"/><Relationship Id="rId8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100.xml"/><Relationship Id="rId15" Type="http://schemas.openxmlformats.org/officeDocument/2006/relationships/theme" Target="../theme/theme8.xml"/><Relationship Id="rId14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99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1.xml"/><Relationship Id="rId8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4.xml"/><Relationship Id="rId15" Type="http://schemas.openxmlformats.org/officeDocument/2006/relationships/theme" Target="../theme/theme9.xml"/><Relationship Id="rId14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6" r:id="rId13"/>
    <p:sldLayoutId id="214748379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60.xml"/><Relationship Id="rId3" Type="http://schemas.openxmlformats.org/officeDocument/2006/relationships/image" Target="../media/image14.emf"/><Relationship Id="rId2" Type="http://schemas.openxmlformats.org/officeDocument/2006/relationships/image" Target="../media/image13.wmf"/><Relationship Id="rId1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.vml"/><Relationship Id="rId8" Type="http://schemas.openxmlformats.org/officeDocument/2006/relationships/slideLayout" Target="../slideLayouts/slideLayout60.xml"/><Relationship Id="rId7" Type="http://schemas.openxmlformats.org/officeDocument/2006/relationships/image" Target="../media/image18.emf"/><Relationship Id="rId6" Type="http://schemas.openxmlformats.org/officeDocument/2006/relationships/image" Target="../media/image17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6.w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15.wmf"/><Relationship Id="rId10" Type="http://schemas.openxmlformats.org/officeDocument/2006/relationships/notesSlide" Target="../notesSlides/notesSlide7.xml"/><Relationship Id="rId1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60.xml"/><Relationship Id="rId4" Type="http://schemas.openxmlformats.org/officeDocument/2006/relationships/image" Target="../media/image20.w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19.wmf"/><Relationship Id="rId1" Type="http://schemas.openxmlformats.org/officeDocument/2006/relationships/oleObject" Target="../embeddings/oleObject6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4.xml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44.xml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0.xml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16.xml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88.xml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0.xml"/><Relationship Id="rId1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60.xml"/><Relationship Id="rId2" Type="http://schemas.openxmlformats.org/officeDocument/2006/relationships/image" Target="../media/image12.wmf"/><Relationship Id="rId1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467544" y="1700808"/>
            <a:ext cx="7772400" cy="147002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b="0" dirty="0"/>
              <a:t>决策角度： 理解移动应用商店中市场需求</a:t>
            </a:r>
            <a:endParaRPr lang="en-US" altLang="zh-CN" b="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内容占位符 2"/>
          <p:cNvSpPr>
            <a:spLocks noGrp="1"/>
          </p:cNvSpPr>
          <p:nvPr>
            <p:ph idx="1"/>
          </p:nvPr>
        </p:nvSpPr>
        <p:spPr>
          <a:xfrm>
            <a:off x="541655" y="1269048"/>
            <a:ext cx="7246938" cy="747712"/>
          </a:xfrm>
        </p:spPr>
        <p:txBody>
          <a:bodyPr wrap="square" lIns="91440" tIns="45720" rIns="91440" bIns="45720" anchor="t"/>
          <a:p>
            <a:pPr marL="0" indent="0">
              <a:buNone/>
            </a:pPr>
            <a:r>
              <a:rPr lang="en-US" altLang="zh-CN" sz="1600" b="1" kern="1200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developer </a:t>
            </a:r>
            <a:r>
              <a:rPr lang="zh-CN" altLang="en-US" sz="1600" b="1" kern="1200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实力</a:t>
            </a:r>
            <a:r>
              <a:rPr lang="en-US" altLang="zh-CN" sz="1600" b="1" kern="1200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(strength)</a:t>
            </a:r>
            <a:r>
              <a:rPr lang="zh-CN" altLang="en-US" sz="1600" kern="1200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r>
              <a:rPr lang="zh-CN" altLang="en-US" sz="1600" kern="1200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开发者</a:t>
            </a:r>
            <a:r>
              <a:rPr lang="en-US" altLang="zh-CN" sz="1600" kern="1200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 </a:t>
            </a:r>
            <a:r>
              <a:rPr lang="zh-CN" altLang="en-US" sz="1600" kern="1200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在某个 </a:t>
            </a:r>
            <a:r>
              <a:rPr lang="en-US" altLang="zh-CN" sz="1600" kern="1200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topic </a:t>
            </a:r>
            <a:r>
              <a:rPr lang="zh-CN" altLang="en-US" sz="1600" kern="1200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下的</a:t>
            </a:r>
            <a:r>
              <a:rPr lang="zh-CN" altLang="en-US" sz="1600" u="sng" kern="1200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实力量化</a:t>
            </a:r>
            <a:r>
              <a:rPr lang="zh-CN" altLang="en-US" sz="1600" kern="1200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</a:t>
            </a:r>
            <a:r>
              <a:rPr lang="en-US" altLang="zh-CN" sz="1600" kern="1200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:  </a:t>
            </a:r>
            <a:endParaRPr lang="en-US" altLang="zh-CN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400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800" b="1" kern="1200" baseline="-25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800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795" name="文本框 6"/>
          <p:cNvSpPr txBox="1"/>
          <p:nvPr/>
        </p:nvSpPr>
        <p:spPr>
          <a:xfrm>
            <a:off x="540068" y="5239385"/>
            <a:ext cx="2943225" cy="1157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400" b="1">
                <a:latin typeface="Arial" panose="020B0604020202020204" pitchFamily="34" charset="0"/>
                <a:ea typeface="宋体" panose="02010600030101010101" pitchFamily="2" charset="-122"/>
              </a:rPr>
              <a:t>符号说明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1400" b="1"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  <a:r>
              <a:rPr lang="en-US" altLang="zh-CN" sz="1400" b="1" baseline="-2500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400" b="1">
                <a:latin typeface="Arial" panose="020B0604020202020204" pitchFamily="34" charset="0"/>
                <a:ea typeface="宋体" panose="02010600030101010101" pitchFamily="2" charset="-122"/>
              </a:rPr>
              <a:t>(topic|app) 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表示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app</a:t>
            </a:r>
            <a:r>
              <a:rPr lang="en-US" altLang="zh-CN" sz="1400" baseline="-250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下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topic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的概率。</a:t>
            </a:r>
            <a:endParaRPr lang="zh-CN" altLang="en-US" sz="1400" baseline="-25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1400" b="1">
                <a:latin typeface="Arial" panose="020B0604020202020204" pitchFamily="34" charset="0"/>
                <a:ea typeface="宋体" panose="02010600030101010101" pitchFamily="2" charset="-122"/>
              </a:rPr>
              <a:t>d 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表示开发者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d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1400" b="1">
                <a:latin typeface="Arial" panose="020B0604020202020204" pitchFamily="34" charset="0"/>
                <a:ea typeface="宋体" panose="02010600030101010101" pitchFamily="2" charset="-122"/>
              </a:rPr>
              <a:t>D 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表示开发者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d 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开发的产品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集合。</a:t>
            </a:r>
            <a:endParaRPr lang="zh-CN" altLang="en-US" sz="1400" baseline="-25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3796" name="对象 3"/>
          <p:cNvGraphicFramePr>
            <a:graphicFrameLocks noChangeAspect="1"/>
          </p:cNvGraphicFramePr>
          <p:nvPr/>
        </p:nvGraphicFramePr>
        <p:xfrm>
          <a:off x="913289" y="2016602"/>
          <a:ext cx="4420870" cy="1075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3022600" imgH="736600" progId="Equation.KSEE3">
                  <p:embed/>
                </p:oleObj>
              </mc:Choice>
              <mc:Fallback>
                <p:oleObj name="" r:id="rId1" imgW="3022600" imgH="736600" progId="Equation.KSEE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13289" y="2016602"/>
                        <a:ext cx="4420870" cy="10750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797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155" y="3870960"/>
            <a:ext cx="4638675" cy="25257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标题 2"/>
          <p:cNvSpPr>
            <a:spLocks noGrp="1"/>
          </p:cNvSpPr>
          <p:nvPr/>
        </p:nvSpPr>
        <p:spPr>
          <a:xfrm>
            <a:off x="960448" y="0"/>
            <a:ext cx="772635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/>
              <a:t>模型</a:t>
            </a:r>
            <a:endParaRPr lang="zh-CN" altLang="en-US" sz="320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2" name="内容占位符 2"/>
          <p:cNvSpPr>
            <a:spLocks noGrp="1"/>
          </p:cNvSpPr>
          <p:nvPr>
            <p:ph idx="1"/>
          </p:nvPr>
        </p:nvSpPr>
        <p:spPr>
          <a:xfrm>
            <a:off x="440055" y="1423035"/>
            <a:ext cx="7680325" cy="448945"/>
          </a:xfrm>
        </p:spPr>
        <p:txBody>
          <a:bodyPr wrap="square" lIns="91440" tIns="45720" rIns="91440" bIns="45720" anchor="t">
            <a:normAutofit lnSpcReduction="10000"/>
          </a:bodyPr>
          <a:p>
            <a:pPr marL="0" indent="0">
              <a:buNone/>
            </a:pPr>
            <a:r>
              <a:rPr lang="zh-CN" altLang="en-US" sz="1600" kern="1200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黑体" panose="02010609060101010101" pitchFamily="49" charset="-122"/>
              </a:rPr>
              <a:t>环境部分考虑 </a:t>
            </a:r>
            <a:r>
              <a:rPr lang="en-US" altLang="zh-CN" sz="1600" kern="1200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黑体" panose="02010609060101010101" pitchFamily="49" charset="-122"/>
              </a:rPr>
              <a:t>2</a:t>
            </a:r>
            <a:r>
              <a:rPr lang="zh-CN" altLang="en-US" sz="1600" kern="1200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黑体" panose="02010609060101010101" pitchFamily="49" charset="-122"/>
              </a:rPr>
              <a:t>部分 内容：  </a:t>
            </a:r>
            <a:r>
              <a:rPr lang="zh-CN" altLang="en-US" sz="1600" kern="1200" baseline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黑体" panose="02010609060101010101" pitchFamily="49" charset="-122"/>
              </a:rPr>
              <a:t>用户需求反映， 竞争情况</a:t>
            </a:r>
            <a:endParaRPr lang="zh-CN" altLang="en-US" sz="1600" b="1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b="1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b="1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b="1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400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800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843" name="文本框 5"/>
          <p:cNvSpPr txBox="1"/>
          <p:nvPr/>
        </p:nvSpPr>
        <p:spPr>
          <a:xfrm>
            <a:off x="611823" y="4784090"/>
            <a:ext cx="3255962" cy="21701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400" b="1">
                <a:latin typeface="Arial" panose="020B0604020202020204" pitchFamily="34" charset="0"/>
                <a:ea typeface="宋体" panose="02010600030101010101" pitchFamily="2" charset="-122"/>
              </a:rPr>
              <a:t>符号说明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1400" b="1">
                <a:latin typeface="Arial" panose="020B0604020202020204" pitchFamily="34" charset="0"/>
                <a:ea typeface="宋体" panose="02010600030101010101" pitchFamily="2" charset="-122"/>
              </a:rPr>
              <a:t>A 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表示我们研究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的总集合（比如说，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shopping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类 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）。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 b="1">
                <a:latin typeface="Arial" panose="020B0604020202020204" pitchFamily="34" charset="0"/>
                <a:ea typeface="宋体" panose="02010600030101010101" pitchFamily="2" charset="-122"/>
              </a:rPr>
              <a:t>popularity(topic)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 表示在整个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市场环境中，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topic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的流行度。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1400" b="1">
                <a:latin typeface="Arial" panose="020B0604020202020204" pitchFamily="34" charset="0"/>
                <a:ea typeface="宋体" panose="02010600030101010101" pitchFamily="2" charset="-122"/>
              </a:rPr>
              <a:t>PV(product volume)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表示在整个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市场环境中，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topic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下的加权产品量。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600" baseline="-25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5844" name="对象 4"/>
          <p:cNvGraphicFramePr>
            <a:graphicFrameLocks noChangeAspect="1"/>
          </p:cNvGraphicFramePr>
          <p:nvPr/>
        </p:nvGraphicFramePr>
        <p:xfrm>
          <a:off x="659448" y="1956912"/>
          <a:ext cx="6153785" cy="313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4013200" imgH="203200" progId="Equation.KSEE3">
                  <p:embed/>
                </p:oleObj>
              </mc:Choice>
              <mc:Fallback>
                <p:oleObj name="" r:id="rId1" imgW="4013200" imgH="203200" progId="Equation.KSEE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59448" y="1956912"/>
                        <a:ext cx="6153785" cy="3130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5" name="对象 10"/>
          <p:cNvGraphicFramePr>
            <a:graphicFrameLocks noChangeAspect="1"/>
          </p:cNvGraphicFramePr>
          <p:nvPr/>
        </p:nvGraphicFramePr>
        <p:xfrm>
          <a:off x="4474210" y="5014278"/>
          <a:ext cx="381952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3" imgW="2540000" imgH="355600" progId="Equation.KSEE3">
                  <p:embed/>
                </p:oleObj>
              </mc:Choice>
              <mc:Fallback>
                <p:oleObj name="" r:id="rId3" imgW="2540000" imgH="355600" progId="Equation.KSEE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74210" y="5014278"/>
                        <a:ext cx="3819525" cy="536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6" name="对象 7"/>
          <p:cNvGraphicFramePr>
            <a:graphicFrameLocks noChangeAspect="1"/>
          </p:cNvGraphicFramePr>
          <p:nvPr/>
        </p:nvGraphicFramePr>
        <p:xfrm>
          <a:off x="4474210" y="5854065"/>
          <a:ext cx="2687638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5" imgW="1879600" imgH="355600" progId="Equation.KSEE3">
                  <p:embed/>
                </p:oleObj>
              </mc:Choice>
              <mc:Fallback>
                <p:oleObj name="" r:id="rId5" imgW="1879600" imgH="355600" progId="Equation.KSEE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74210" y="5854065"/>
                        <a:ext cx="2687638" cy="50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5847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610" y="2574290"/>
            <a:ext cx="5602288" cy="212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/>
              <a:t>模型</a:t>
            </a:r>
            <a:endParaRPr lang="zh-CN" altLang="en-US" sz="3200" b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7890" name="对象 -2147482618"/>
          <p:cNvGraphicFramePr>
            <a:graphicFrameLocks noChangeAspect="1"/>
          </p:cNvGraphicFramePr>
          <p:nvPr/>
        </p:nvGraphicFramePr>
        <p:xfrm>
          <a:off x="515620" y="2636996"/>
          <a:ext cx="2924810" cy="594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" imgW="2057400" imgH="419100" progId="Equation.KSEE3">
                  <p:embed/>
                </p:oleObj>
              </mc:Choice>
              <mc:Fallback>
                <p:oleObj name="" r:id="rId1" imgW="2057400" imgH="419100" progId="Equation.KSEE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15620" y="2636996"/>
                        <a:ext cx="2924810" cy="5949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1" name="文本框 2"/>
          <p:cNvSpPr txBox="1"/>
          <p:nvPr/>
        </p:nvSpPr>
        <p:spPr>
          <a:xfrm>
            <a:off x="561975" y="4004310"/>
            <a:ext cx="8625205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742950" lvl="1" indent="0" algn="l" fontAlgn="auto">
              <a:lnSpc>
                <a:spcPct val="150000"/>
              </a:lnSpc>
              <a:buNone/>
            </a:pPr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7892" name="对象 9"/>
          <p:cNvGraphicFramePr>
            <a:graphicFrameLocks noChangeAspect="1"/>
          </p:cNvGraphicFramePr>
          <p:nvPr/>
        </p:nvGraphicFramePr>
        <p:xfrm>
          <a:off x="436245" y="1619092"/>
          <a:ext cx="5448935" cy="681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3" imgW="3860800" imgH="482600" progId="Equation.KSEE3">
                  <p:embed/>
                </p:oleObj>
              </mc:Choice>
              <mc:Fallback>
                <p:oleObj name="" r:id="rId3" imgW="3860800" imgH="482600" progId="Equation.KSEE3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6245" y="1619092"/>
                        <a:ext cx="5448935" cy="6813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/>
              <a:t>模型</a:t>
            </a:r>
            <a:endParaRPr lang="zh-CN" altLang="en-US" sz="32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561975" y="4004310"/>
            <a:ext cx="746315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说明：</a:t>
            </a:r>
            <a:endParaRPr lang="zh-CN" altLang="en-US"/>
          </a:p>
          <a:p>
            <a:r>
              <a:rPr lang="en-US" altLang="zh-CN"/>
              <a:t>PSD</a:t>
            </a:r>
            <a:r>
              <a:rPr lang="zh-CN" altLang="en-US"/>
              <a:t> (topic) 是标准差，</a:t>
            </a:r>
            <a:r>
              <a:rPr lang="zh-CN" altLang="en-US"/>
              <a:t>表示在topic下，app流行度离散程度，反映app受欢迎分布的结构。</a:t>
            </a:r>
            <a:endParaRPr lang="zh-CN" altLang="en-US"/>
          </a:p>
          <a:p>
            <a:r>
              <a:rPr lang="en-US" altLang="zh-CN"/>
              <a:t>Mean</a:t>
            </a:r>
            <a:r>
              <a:rPr lang="zh-CN" altLang="en-US"/>
              <a:t>(topic) 表示在此topic下app的平均水平。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/>
              <a:t>模型</a:t>
            </a:r>
            <a:endParaRPr lang="zh-CN" altLang="en-US" sz="32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860" y="2909570"/>
            <a:ext cx="8536940" cy="21539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68070" y="2150110"/>
            <a:ext cx="672592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400" b="1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含义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：拥有一定实力的</a:t>
            </a:r>
            <a:r>
              <a:rPr lang="zh-CN" altLang="en-US" sz="1400" u="sng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开发者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 ，在 一定</a:t>
            </a:r>
            <a:r>
              <a:rPr lang="zh-CN" altLang="en-US" sz="1400" u="sng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市场环境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下 ，开发的</a:t>
            </a:r>
            <a:r>
              <a:rPr lang="en-US" altLang="zh-CN" sz="1400" u="sng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app </a:t>
            </a:r>
            <a:r>
              <a:rPr lang="zh-CN" altLang="en-US" sz="1400" u="sng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取得了一定效果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。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研究路线</a:t>
            </a:r>
            <a:endParaRPr lang="zh-CN" altLang="en-US" sz="32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2730" y="1559560"/>
            <a:ext cx="5839460" cy="4395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实证研究 </a:t>
            </a:r>
            <a:r>
              <a:rPr lang="en-US" altLang="zh-CN" sz="3200" b="1" dirty="0"/>
              <a:t>&amp; </a:t>
            </a:r>
            <a:r>
              <a:rPr lang="zh-CN" altLang="en-US" sz="3200" b="1" dirty="0"/>
              <a:t>结果</a:t>
            </a:r>
            <a:endParaRPr lang="zh-CN" alt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实证研究 </a:t>
            </a:r>
            <a:r>
              <a:rPr lang="en-US" altLang="zh-CN" sz="3200" b="1" dirty="0"/>
              <a:t>&amp; </a:t>
            </a:r>
            <a:r>
              <a:rPr lang="zh-CN" altLang="en-US" sz="3200" b="1" dirty="0"/>
              <a:t>结果</a:t>
            </a:r>
            <a:endParaRPr lang="zh-CN" altLang="en-US" sz="32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213995" y="6196330"/>
            <a:ext cx="812419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图：针对 SHOPPING 类 app， PEA 模型市场环境部分各指标排序后的柱状图， 其中 topic 表示话题。 </a:t>
            </a:r>
            <a:endParaRPr lang="zh-CN" altLang="en-US" sz="1400"/>
          </a:p>
        </p:txBody>
      </p:sp>
      <p:sp>
        <p:nvSpPr>
          <p:cNvPr id="6" name="文本框 5"/>
          <p:cNvSpPr txBox="1"/>
          <p:nvPr/>
        </p:nvSpPr>
        <p:spPr>
          <a:xfrm>
            <a:off x="213995" y="1229360"/>
            <a:ext cx="1550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统计图分析</a:t>
            </a:r>
            <a:endParaRPr lang="zh-CN" altLang="en-US" b="1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" y="1597660"/>
            <a:ext cx="6212205" cy="459867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890385" y="2196465"/>
            <a:ext cx="199136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b="1"/>
              <a:t>a</a:t>
            </a:r>
            <a:r>
              <a:rPr lang="zh-CN" altLang="en-US" b="1"/>
              <a:t>图</a:t>
            </a:r>
            <a:r>
              <a:rPr lang="zh-CN" altLang="en-US"/>
              <a:t>：需求多样化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en-US" altLang="zh-CN" b="1"/>
              <a:t>b</a:t>
            </a:r>
            <a:r>
              <a:rPr lang="zh-CN" altLang="en-US" b="1"/>
              <a:t>图</a:t>
            </a:r>
            <a:r>
              <a:rPr lang="zh-CN" altLang="en-US"/>
              <a:t>：竞争差异化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en-US" altLang="zh-CN" b="1"/>
              <a:t>c</a:t>
            </a:r>
            <a:r>
              <a:rPr lang="zh-CN" altLang="en-US" b="1"/>
              <a:t>图</a:t>
            </a:r>
            <a:r>
              <a:rPr lang="zh-CN" altLang="en-US"/>
              <a:t>：决策、定位差异化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实证研究 </a:t>
            </a:r>
            <a:r>
              <a:rPr lang="en-US" altLang="zh-CN" sz="3200" b="1" dirty="0"/>
              <a:t>&amp; </a:t>
            </a:r>
            <a:r>
              <a:rPr lang="zh-CN" altLang="en-US" sz="3200" b="1" dirty="0"/>
              <a:t>结果</a:t>
            </a:r>
            <a:endParaRPr lang="zh-CN" altLang="en-US" sz="32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13995" y="1229360"/>
            <a:ext cx="1550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关联</a:t>
            </a:r>
            <a:r>
              <a:rPr lang="zh-CN" altLang="en-US" b="1"/>
              <a:t>分析</a:t>
            </a:r>
            <a:endParaRPr lang="zh-CN" altLang="en-US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0555" y="2334895"/>
            <a:ext cx="6494780" cy="37922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23520" y="1597660"/>
            <a:ext cx="869696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表：不同类别下， 话题市场环境各指标的相关系数。 POP,PV,PSD,MEAN 分别表示 PEA 模型中环境部分的 popularity(topic)，PV(topic)， PSD(topic)以及 MEAN(topic)。 其中“POP_PV”表示 popularity(topic)与 PV(topic)的相关系数， 其他类似。</a:t>
            </a:r>
            <a:endParaRPr lang="zh-CN" altLang="en-US" sz="1400"/>
          </a:p>
        </p:txBody>
      </p:sp>
      <p:sp>
        <p:nvSpPr>
          <p:cNvPr id="8" name="文本框 7"/>
          <p:cNvSpPr txBox="1"/>
          <p:nvPr/>
        </p:nvSpPr>
        <p:spPr>
          <a:xfrm>
            <a:off x="7247255" y="3389630"/>
            <a:ext cx="16452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70C0"/>
                </a:solidFill>
              </a:rPr>
              <a:t>蓝</a:t>
            </a:r>
            <a:r>
              <a:rPr lang="zh-CN" altLang="en-US"/>
              <a:t> </a:t>
            </a:r>
            <a:r>
              <a:rPr lang="en-US" altLang="zh-CN"/>
              <a:t>:  </a:t>
            </a:r>
            <a:r>
              <a:rPr lang="zh-CN" altLang="en-US"/>
              <a:t>相互促进（双边市场</a:t>
            </a:r>
            <a:r>
              <a:rPr lang="zh-CN" altLang="en-US"/>
              <a:t>）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红</a:t>
            </a:r>
            <a:r>
              <a:rPr lang="zh-CN" altLang="en-US"/>
              <a:t>：两极分化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实证研究 </a:t>
            </a:r>
            <a:r>
              <a:rPr lang="en-US" altLang="zh-CN" sz="3200" b="1" dirty="0"/>
              <a:t>&amp; </a:t>
            </a:r>
            <a:r>
              <a:rPr lang="zh-CN" altLang="en-US" sz="3200" b="1" dirty="0"/>
              <a:t>结果</a:t>
            </a:r>
            <a:endParaRPr lang="zh-CN" altLang="en-US" sz="32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548640" y="6274435"/>
            <a:ext cx="81241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图： SHOPPING 类别话题</a:t>
            </a:r>
            <a:r>
              <a:rPr lang="zh-CN" altLang="en-US" sz="1400" b="1"/>
              <a:t>聚类结果</a:t>
            </a:r>
            <a:r>
              <a:rPr lang="zh-CN" altLang="en-US" sz="1400"/>
              <a:t>， 依据 </a:t>
            </a:r>
            <a:r>
              <a:rPr lang="zh-CN" altLang="en-US" sz="1400" b="1"/>
              <a:t>popularity(topic)</a:t>
            </a:r>
            <a:r>
              <a:rPr lang="zh-CN" altLang="en-US" sz="1400"/>
              <a:t>和 </a:t>
            </a:r>
            <a:r>
              <a:rPr lang="zh-CN" altLang="en-US" sz="1400" b="1"/>
              <a:t>PV(topic)</a:t>
            </a:r>
            <a:r>
              <a:rPr lang="zh-CN" altLang="en-US" sz="1400"/>
              <a:t>聚为 4 类，此处 popularity(topic)及 PV(topic)都进行了标准化。</a:t>
            </a:r>
            <a:endParaRPr lang="zh-CN" altLang="en-US" sz="1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305" y="1645920"/>
            <a:ext cx="6733540" cy="46285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3995" y="1229360"/>
            <a:ext cx="1550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聚类分析</a:t>
            </a:r>
            <a:endParaRPr lang="zh-CN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89735"/>
            <a:ext cx="8229600" cy="304419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/>
              <a:t>实证研究 </a:t>
            </a:r>
            <a:r>
              <a:rPr lang="en-US" altLang="zh-CN" sz="3200" b="1" dirty="0"/>
              <a:t>&amp; </a:t>
            </a:r>
            <a:r>
              <a:rPr lang="zh-CN" altLang="en-US" sz="3200" b="1" dirty="0"/>
              <a:t>结果</a:t>
            </a:r>
            <a:endParaRPr lang="zh-CN" altLang="en-US" sz="32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673100" y="6278245"/>
            <a:ext cx="74745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1 http://www.marketwired.com/press-release/crowdfunding-market-grows-167-2014-crowdfunding-platforms-raise-162-billion-finds-research-2005299.htm</a:t>
            </a:r>
            <a:endParaRPr lang="zh-CN" altLang="en-US" sz="1400"/>
          </a:p>
        </p:txBody>
      </p:sp>
      <p:sp>
        <p:nvSpPr>
          <p:cNvPr id="8" name="文本框 7"/>
          <p:cNvSpPr txBox="1"/>
          <p:nvPr/>
        </p:nvSpPr>
        <p:spPr>
          <a:xfrm>
            <a:off x="938530" y="5045075"/>
            <a:ext cx="69430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/>
              <a:t>从某种程度上说明了，根据该指标对于话题的聚类，能够反映一定的市场状态。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751455" y="1321435"/>
            <a:ext cx="4341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表：SHOPPING 类话题抽样调查。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/>
          <p:cNvSpPr/>
          <p:nvPr/>
        </p:nvSpPr>
        <p:spPr>
          <a:xfrm>
            <a:off x="-2571751" y="1"/>
            <a:ext cx="5143502" cy="6858000"/>
          </a:xfrm>
          <a:prstGeom prst="arc">
            <a:avLst>
              <a:gd name="adj1" fmla="val 16200000"/>
              <a:gd name="adj2" fmla="val 540679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7D7D7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607" y="1280191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介绍</a:t>
            </a:r>
            <a:endParaRPr lang="zh-CN" altLang="en-US" sz="2800" b="1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2709755" y="212889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模型</a:t>
            </a:r>
            <a:endParaRPr lang="zh-CN" altLang="en-US" sz="2800" b="1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2886075" y="3168018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研究路线</a:t>
            </a:r>
            <a:endParaRPr lang="zh-CN" altLang="en-US" sz="2800" b="1" dirty="0"/>
          </a:p>
        </p:txBody>
      </p:sp>
      <p:sp>
        <p:nvSpPr>
          <p:cNvPr id="7" name="Oval 6"/>
          <p:cNvSpPr/>
          <p:nvPr/>
        </p:nvSpPr>
        <p:spPr>
          <a:xfrm>
            <a:off x="2041258" y="1370364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308828" y="2234012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445943" y="3273136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Arc 10"/>
          <p:cNvSpPr/>
          <p:nvPr/>
        </p:nvSpPr>
        <p:spPr>
          <a:xfrm>
            <a:off x="-1143000" y="1905000"/>
            <a:ext cx="2286000" cy="3048000"/>
          </a:xfrm>
          <a:prstGeom prst="arc">
            <a:avLst>
              <a:gd name="adj1" fmla="val 16200000"/>
              <a:gd name="adj2" fmla="val 5359794"/>
            </a:avLst>
          </a:prstGeom>
          <a:solidFill>
            <a:srgbClr val="000000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2" name="Group 24"/>
          <p:cNvGrpSpPr/>
          <p:nvPr/>
        </p:nvGrpSpPr>
        <p:grpSpPr>
          <a:xfrm rot="5400000">
            <a:off x="-3127665" y="3343275"/>
            <a:ext cx="6246420" cy="171450"/>
            <a:chOff x="-3200400" y="3314700"/>
            <a:chExt cx="6246420" cy="228600"/>
          </a:xfrm>
        </p:grpSpPr>
        <p:sp>
          <p:nvSpPr>
            <p:cNvPr id="13" name="Rounded Rectangle 12"/>
            <p:cNvSpPr/>
            <p:nvPr/>
          </p:nvSpPr>
          <p:spPr>
            <a:xfrm rot="5400000">
              <a:off x="1331520" y="1828800"/>
              <a:ext cx="228600" cy="3200400"/>
            </a:xfrm>
            <a:prstGeom prst="roundRect">
              <a:avLst>
                <a:gd name="adj" fmla="val 35051"/>
              </a:avLst>
            </a:prstGeom>
            <a:solidFill>
              <a:srgbClr val="D7D7D7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 rot="5400000">
              <a:off x="-1714500" y="1828800"/>
              <a:ext cx="228600" cy="3200400"/>
            </a:xfrm>
            <a:prstGeom prst="roundRect">
              <a:avLst>
                <a:gd name="adj" fmla="val 35051"/>
              </a:avLst>
            </a:prstGeom>
            <a:no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/>
              <a:t>内容</a:t>
            </a:r>
            <a:endParaRPr lang="zh-CN" dirty="0"/>
          </a:p>
        </p:txBody>
      </p:sp>
      <p:sp>
        <p:nvSpPr>
          <p:cNvPr id="16" name="TextBox 15"/>
          <p:cNvSpPr txBox="1"/>
          <p:nvPr/>
        </p:nvSpPr>
        <p:spPr>
          <a:xfrm flipH="1">
            <a:off x="2709755" y="421571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实证研究 </a:t>
            </a:r>
            <a:r>
              <a:rPr lang="en-US" altLang="zh-CN" sz="2800" b="1" dirty="0"/>
              <a:t>&amp; </a:t>
            </a:r>
            <a:r>
              <a:rPr lang="zh-CN" altLang="en-US" sz="2800" b="1" dirty="0"/>
              <a:t>结果</a:t>
            </a:r>
            <a:endParaRPr lang="zh-CN" altLang="en-US" sz="2800" b="1" dirty="0"/>
          </a:p>
        </p:txBody>
      </p:sp>
      <p:sp>
        <p:nvSpPr>
          <p:cNvPr id="17" name="Oval 8"/>
          <p:cNvSpPr/>
          <p:nvPr/>
        </p:nvSpPr>
        <p:spPr>
          <a:xfrm>
            <a:off x="2290061" y="4312260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2571915" y="5124078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结论</a:t>
            </a:r>
            <a:endParaRPr lang="zh-CN" altLang="en-US" sz="2800" b="1" dirty="0"/>
          </a:p>
        </p:txBody>
      </p:sp>
      <p:sp>
        <p:nvSpPr>
          <p:cNvPr id="19" name="Oval 8"/>
          <p:cNvSpPr/>
          <p:nvPr/>
        </p:nvSpPr>
        <p:spPr>
          <a:xfrm>
            <a:off x="2041258" y="5229200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TextBox 19"/>
          <p:cNvSpPr>
            <a:spLocks noChangeArrowheads="1"/>
          </p:cNvSpPr>
          <p:nvPr/>
        </p:nvSpPr>
        <p:spPr bwMode="auto">
          <a:xfrm>
            <a:off x="458299" y="1508575"/>
            <a:ext cx="3303838" cy="186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sz="1600" dirty="0"/>
              <a:t>app</a:t>
            </a:r>
            <a:r>
              <a:rPr lang="zh-CN" altLang="en-US" sz="1600" dirty="0"/>
              <a:t>应用普及</a:t>
            </a:r>
            <a:endParaRPr lang="zh-CN" altLang="en-US" sz="1600" dirty="0"/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1600" dirty="0"/>
              <a:t>从数据角度对相关研分类</a:t>
            </a:r>
            <a:endParaRPr lang="zh-CN" altLang="en-US" sz="1600" dirty="0"/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1600" dirty="0"/>
              <a:t>决策角度</a:t>
            </a:r>
            <a:endParaRPr lang="zh-CN" altLang="en-US" sz="1600" dirty="0"/>
          </a:p>
          <a:p>
            <a:pPr>
              <a:buNone/>
            </a:pPr>
            <a:endParaRPr lang="zh-CN" altLang="en-US" sz="1800" dirty="0"/>
          </a:p>
          <a:p>
            <a:pPr>
              <a:buNone/>
            </a:pPr>
            <a:endParaRPr lang="zh-CN" altLang="en-US" sz="1800" dirty="0"/>
          </a:p>
        </p:txBody>
      </p:sp>
      <p:sp>
        <p:nvSpPr>
          <p:cNvPr id="6" name="TextBox 19"/>
          <p:cNvSpPr>
            <a:spLocks noChangeArrowheads="1"/>
          </p:cNvSpPr>
          <p:nvPr/>
        </p:nvSpPr>
        <p:spPr bwMode="auto">
          <a:xfrm>
            <a:off x="2195736" y="4915034"/>
            <a:ext cx="2753767" cy="119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lnSpc>
                <a:spcPct val="150000"/>
              </a:lnSpc>
              <a:spcBef>
                <a:spcPct val="0"/>
              </a:spcBef>
            </a:pPr>
            <a:r>
              <a:rPr lang="en-US" altLang="zh-CN" sz="1600" dirty="0" smtClean="0"/>
              <a:t>app</a:t>
            </a:r>
            <a:r>
              <a:rPr lang="zh-CN" altLang="en-US" sz="1600" dirty="0" smtClean="0"/>
              <a:t>描述特点</a:t>
            </a:r>
            <a:endParaRPr lang="zh-CN" altLang="en-US" sz="1600" dirty="0" smtClean="0"/>
          </a:p>
          <a:p>
            <a:pPr fontAlgn="auto">
              <a:lnSpc>
                <a:spcPct val="150000"/>
              </a:lnSpc>
              <a:spcBef>
                <a:spcPct val="0"/>
              </a:spcBef>
            </a:pPr>
            <a:r>
              <a:rPr lang="en-US" altLang="zh-CN" sz="1600" dirty="0" smtClean="0"/>
              <a:t>PEA</a:t>
            </a:r>
            <a:r>
              <a:rPr lang="zh-CN" altLang="en-US" sz="1600" dirty="0" smtClean="0"/>
              <a:t>模型 </a:t>
            </a:r>
            <a:r>
              <a:rPr lang="en-US" altLang="zh-CN" sz="1600" dirty="0" smtClean="0"/>
              <a:t>&amp; PEA</a:t>
            </a:r>
            <a:r>
              <a:rPr lang="zh-CN" altLang="en-US" sz="1600" dirty="0" smtClean="0"/>
              <a:t>矩阵</a:t>
            </a:r>
            <a:endParaRPr lang="zh-CN" altLang="en-US" sz="1600" dirty="0" smtClean="0"/>
          </a:p>
          <a:p>
            <a:pPr fontAlgn="auto"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sym typeface="+mn-ea"/>
              </a:rPr>
              <a:t>在</a:t>
            </a:r>
            <a:r>
              <a:rPr lang="en-US" altLang="zh-CN" sz="1600" dirty="0">
                <a:sym typeface="+mn-ea"/>
              </a:rPr>
              <a:t>PEA</a:t>
            </a:r>
            <a:r>
              <a:rPr lang="zh-CN" altLang="en-US" sz="1600" dirty="0">
                <a:sym typeface="+mn-ea"/>
              </a:rPr>
              <a:t>建模后，分析</a:t>
            </a:r>
            <a:endParaRPr lang="zh-CN" altLang="en-US" sz="1600" dirty="0" smtClean="0">
              <a:sym typeface="+mn-ea"/>
            </a:endParaRPr>
          </a:p>
        </p:txBody>
      </p:sp>
      <p:grpSp>
        <p:nvGrpSpPr>
          <p:cNvPr id="7" name="Group 13"/>
          <p:cNvGrpSpPr/>
          <p:nvPr/>
        </p:nvGrpSpPr>
        <p:grpSpPr bwMode="auto">
          <a:xfrm>
            <a:off x="666999" y="2394545"/>
            <a:ext cx="8354993" cy="5061847"/>
            <a:chOff x="233" y="3297"/>
            <a:chExt cx="13158" cy="7974"/>
          </a:xfrm>
        </p:grpSpPr>
        <p:cxnSp>
          <p:nvCxnSpPr>
            <p:cNvPr id="8" name="AutoShape 17"/>
            <p:cNvCxnSpPr>
              <a:cxnSpLocks noChangeShapeType="1"/>
              <a:stCxn id="9" idx="6"/>
              <a:endCxn id="11" idx="2"/>
            </p:cNvCxnSpPr>
            <p:nvPr/>
          </p:nvCxnSpPr>
          <p:spPr bwMode="auto">
            <a:xfrm rot="5400000" flipH="1" flipV="1">
              <a:off x="5788" y="275"/>
              <a:ext cx="890" cy="9488"/>
            </a:xfrm>
            <a:prstGeom prst="curvedConnector5">
              <a:avLst>
                <a:gd name="adj1" fmla="val -66403"/>
                <a:gd name="adj2" fmla="val 50093"/>
                <a:gd name="adj3" fmla="val 164495"/>
              </a:avLst>
            </a:prstGeom>
            <a:noFill/>
            <a:ln w="38100">
              <a:solidFill>
                <a:srgbClr val="4A7DBA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9" name="椭圆 4"/>
            <p:cNvSpPr>
              <a:spLocks noChangeArrowheads="1"/>
            </p:cNvSpPr>
            <p:nvPr/>
          </p:nvSpPr>
          <p:spPr bwMode="auto">
            <a:xfrm>
              <a:off x="233" y="4204"/>
              <a:ext cx="1472" cy="1475"/>
            </a:xfrm>
            <a:prstGeom prst="ellipse">
              <a:avLst/>
            </a:prstGeom>
            <a:gradFill rotWithShape="1">
              <a:gsLst>
                <a:gs pos="0">
                  <a:srgbClr val="A7DA71"/>
                </a:gs>
                <a:gs pos="32999">
                  <a:srgbClr val="A7DA71"/>
                </a:gs>
                <a:gs pos="100000">
                  <a:srgbClr val="6DAA2D"/>
                </a:gs>
              </a:gsLst>
              <a:lin ang="5400000" scaled="1"/>
            </a:gradFill>
            <a:ln w="3175">
              <a:solidFill>
                <a:srgbClr val="D7D7D7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3600" b="1" i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A</a:t>
              </a:r>
              <a:endParaRPr lang="zh-CN" altLang="en-US" sz="3600" b="1" i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" name="椭圆 5"/>
            <p:cNvSpPr>
              <a:spLocks noChangeArrowheads="1"/>
            </p:cNvSpPr>
            <p:nvPr/>
          </p:nvSpPr>
          <p:spPr bwMode="auto">
            <a:xfrm>
              <a:off x="4768" y="3919"/>
              <a:ext cx="2042" cy="2042"/>
            </a:xfrm>
            <a:prstGeom prst="ellipse">
              <a:avLst/>
            </a:prstGeom>
            <a:gradFill rotWithShape="1">
              <a:gsLst>
                <a:gs pos="0">
                  <a:srgbClr val="A7DA71"/>
                </a:gs>
                <a:gs pos="32999">
                  <a:srgbClr val="A7DA71"/>
                </a:gs>
                <a:gs pos="100000">
                  <a:srgbClr val="6DAA2D"/>
                </a:gs>
              </a:gsLst>
              <a:lin ang="5400000" scaled="1"/>
            </a:gradFill>
            <a:ln w="3175">
              <a:solidFill>
                <a:srgbClr val="D7D7D7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3600" b="1" i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B</a:t>
              </a:r>
              <a:endParaRPr lang="zh-CN" altLang="en-US" sz="3600" b="1" i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" name="椭圆 6"/>
            <p:cNvSpPr>
              <a:spLocks noChangeArrowheads="1"/>
            </p:cNvSpPr>
            <p:nvPr/>
          </p:nvSpPr>
          <p:spPr bwMode="auto">
            <a:xfrm>
              <a:off x="10778" y="4374"/>
              <a:ext cx="1363" cy="1360"/>
            </a:xfrm>
            <a:prstGeom prst="ellipse">
              <a:avLst/>
            </a:prstGeom>
            <a:gradFill rotWithShape="1">
              <a:gsLst>
                <a:gs pos="0">
                  <a:srgbClr val="A7DA71"/>
                </a:gs>
                <a:gs pos="32999">
                  <a:srgbClr val="A7DA71"/>
                </a:gs>
                <a:gs pos="100000">
                  <a:srgbClr val="6DAA2D"/>
                </a:gs>
              </a:gsLst>
              <a:lin ang="5400000" scaled="1"/>
            </a:gradFill>
            <a:ln w="3175">
              <a:solidFill>
                <a:srgbClr val="D7D7D7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zh-CN" altLang="zh-CN" sz="1200" b="1" i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椭圆 7"/>
            <p:cNvSpPr>
              <a:spLocks noChangeArrowheads="1"/>
            </p:cNvSpPr>
            <p:nvPr/>
          </p:nvSpPr>
          <p:spPr bwMode="auto">
            <a:xfrm>
              <a:off x="3748" y="3297"/>
              <a:ext cx="1360" cy="1359"/>
            </a:xfrm>
            <a:prstGeom prst="ellipse">
              <a:avLst/>
            </a:prstGeom>
            <a:gradFill rotWithShape="1">
              <a:gsLst>
                <a:gs pos="0">
                  <a:srgbClr val="A7DA71"/>
                </a:gs>
                <a:gs pos="32999">
                  <a:srgbClr val="A7DA71"/>
                </a:gs>
                <a:gs pos="100000">
                  <a:srgbClr val="6DAA2D"/>
                </a:gs>
              </a:gsLst>
              <a:lin ang="5400000" scaled="1"/>
            </a:gradFill>
            <a:ln w="3175">
              <a:solidFill>
                <a:srgbClr val="D7D7D7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zh-CN" altLang="zh-CN" sz="1200" b="1" i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" name="直接连接符 8"/>
            <p:cNvSpPr>
              <a:spLocks noChangeShapeType="1"/>
            </p:cNvSpPr>
            <p:nvPr/>
          </p:nvSpPr>
          <p:spPr bwMode="auto">
            <a:xfrm flipH="1">
              <a:off x="1088" y="3757"/>
              <a:ext cx="1" cy="360"/>
            </a:xfrm>
            <a:prstGeom prst="line">
              <a:avLst/>
            </a:prstGeom>
            <a:noFill/>
            <a:ln w="9525">
              <a:solidFill>
                <a:srgbClr val="4A7DBA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椭圆 20"/>
            <p:cNvSpPr>
              <a:spLocks noChangeArrowheads="1"/>
            </p:cNvSpPr>
            <p:nvPr/>
          </p:nvSpPr>
          <p:spPr bwMode="auto">
            <a:xfrm>
              <a:off x="3408" y="4976"/>
              <a:ext cx="1360" cy="1362"/>
            </a:xfrm>
            <a:prstGeom prst="ellipse">
              <a:avLst/>
            </a:prstGeom>
            <a:gradFill rotWithShape="1">
              <a:gsLst>
                <a:gs pos="0">
                  <a:srgbClr val="A7DA71"/>
                </a:gs>
                <a:gs pos="32999">
                  <a:srgbClr val="A7DA71"/>
                </a:gs>
                <a:gs pos="100000">
                  <a:srgbClr val="6DAA2D"/>
                </a:gs>
              </a:gsLst>
              <a:lin ang="5400000" scaled="1"/>
            </a:gradFill>
            <a:ln w="3175">
              <a:solidFill>
                <a:srgbClr val="D7D7D7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zh-CN" altLang="zh-CN" sz="1200" b="1" i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直接连接符 21"/>
            <p:cNvSpPr>
              <a:spLocks noChangeShapeType="1"/>
            </p:cNvSpPr>
            <p:nvPr/>
          </p:nvSpPr>
          <p:spPr bwMode="auto">
            <a:xfrm>
              <a:off x="5770" y="6037"/>
              <a:ext cx="1" cy="1080"/>
            </a:xfrm>
            <a:prstGeom prst="line">
              <a:avLst/>
            </a:prstGeom>
            <a:noFill/>
            <a:ln w="9525">
              <a:solidFill>
                <a:srgbClr val="4A7DBA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椭圆 28"/>
            <p:cNvSpPr>
              <a:spLocks noChangeArrowheads="1"/>
            </p:cNvSpPr>
            <p:nvPr/>
          </p:nvSpPr>
          <p:spPr bwMode="auto">
            <a:xfrm>
              <a:off x="8398" y="3986"/>
              <a:ext cx="1906" cy="1908"/>
            </a:xfrm>
            <a:prstGeom prst="ellipse">
              <a:avLst/>
            </a:prstGeom>
            <a:gradFill rotWithShape="1">
              <a:gsLst>
                <a:gs pos="0">
                  <a:srgbClr val="A7DA71"/>
                </a:gs>
                <a:gs pos="32999">
                  <a:srgbClr val="A7DA71"/>
                </a:gs>
                <a:gs pos="100000">
                  <a:srgbClr val="6DAA2D"/>
                </a:gs>
              </a:gsLst>
              <a:lin ang="5400000" scaled="1"/>
            </a:gradFill>
            <a:ln w="3175">
              <a:solidFill>
                <a:srgbClr val="D7D7D7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3600" b="1" i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</a:t>
              </a:r>
              <a:endParaRPr lang="zh-CN" altLang="en-US" sz="3600" b="1" i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直接连接符 29"/>
            <p:cNvSpPr>
              <a:spLocks noChangeShapeType="1"/>
            </p:cNvSpPr>
            <p:nvPr/>
          </p:nvSpPr>
          <p:spPr bwMode="auto">
            <a:xfrm flipH="1">
              <a:off x="9347" y="5894"/>
              <a:ext cx="1" cy="801"/>
            </a:xfrm>
            <a:prstGeom prst="line">
              <a:avLst/>
            </a:prstGeom>
            <a:noFill/>
            <a:ln w="9525">
              <a:solidFill>
                <a:srgbClr val="4A7DBA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TextBox 19"/>
            <p:cNvSpPr>
              <a:spLocks noChangeArrowheads="1"/>
            </p:cNvSpPr>
            <p:nvPr/>
          </p:nvSpPr>
          <p:spPr bwMode="auto">
            <a:xfrm>
              <a:off x="7494" y="6182"/>
              <a:ext cx="5897" cy="50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auto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600" dirty="0"/>
                <a:t>对</a:t>
              </a:r>
              <a:r>
                <a:rPr lang="en-US" altLang="zh-CN" sz="1600" dirty="0"/>
                <a:t>app</a:t>
              </a:r>
              <a:r>
                <a:rPr lang="zh-CN" altLang="en-US" sz="1600" dirty="0"/>
                <a:t>及其提供者统计分析</a:t>
              </a:r>
              <a:r>
                <a:rPr lang="en-US" altLang="zh-CN" sz="1600" dirty="0"/>
                <a:t>ti'g</a:t>
              </a:r>
              <a:endParaRPr lang="en-US" altLang="zh-CN" sz="1600" dirty="0"/>
            </a:p>
            <a:p>
              <a:pPr fontAlgn="auto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600" dirty="0"/>
                <a:t>相关性分析：话题的平均流行度，两极分化关系</a:t>
              </a:r>
              <a:endParaRPr lang="zh-CN" altLang="en-US" sz="1600" dirty="0"/>
            </a:p>
            <a:p>
              <a:pPr fontAlgn="auto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600" dirty="0"/>
                <a:t>根据设定的指标，通过聚类，对于发现市场模式有一定的指导</a:t>
              </a:r>
              <a:endParaRPr lang="zh-CN" altLang="en-US" sz="1600" dirty="0"/>
            </a:p>
            <a:p>
              <a:pPr fontAlgn="auto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600" dirty="0"/>
                <a:t>经济学解释</a:t>
              </a:r>
              <a:endParaRPr lang="zh-CN" altLang="en-US" sz="1600" dirty="0"/>
            </a:p>
            <a:p>
              <a:pPr fontAlgn="auto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600" dirty="0"/>
                <a:t>对于</a:t>
              </a:r>
              <a:r>
                <a:rPr lang="en-US" altLang="zh-CN" sz="1600" dirty="0"/>
                <a:t>PEA</a:t>
              </a:r>
              <a:r>
                <a:rPr lang="zh-CN" altLang="en-US" sz="1600" dirty="0"/>
                <a:t>矩阵分析仍可继续探索</a:t>
              </a:r>
              <a:endParaRPr lang="zh-CN" altLang="en-US" sz="1600" dirty="0"/>
            </a:p>
            <a:p>
              <a:pPr>
                <a:spcBef>
                  <a:spcPct val="0"/>
                </a:spcBef>
              </a:pPr>
              <a:endParaRPr lang="zh-CN" altLang="en-US" sz="1800" dirty="0"/>
            </a:p>
            <a:p>
              <a:pPr>
                <a:spcBef>
                  <a:spcPct val="0"/>
                </a:spcBef>
              </a:pPr>
              <a:endParaRPr lang="zh-CN" altLang="en-US" sz="1800" dirty="0"/>
            </a:p>
          </p:txBody>
        </p:sp>
      </p:grpSp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971600" y="1505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结论</a:t>
            </a:r>
            <a:endParaRPr lang="zh-CN" alt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562350" y="2829560"/>
            <a:ext cx="201930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谢谢</a:t>
            </a:r>
            <a:endParaRPr lang="zh-CN" altLang="en-US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介绍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23215" y="1311910"/>
            <a:ext cx="633730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【</a:t>
            </a:r>
            <a:r>
              <a:rPr lang="zh-CN" altLang="en-US" b="1" dirty="0"/>
              <a:t>流行的移动应用</a:t>
            </a:r>
            <a:r>
              <a:rPr lang="zh-CN" altLang="en-US" dirty="0"/>
              <a:t>】</a:t>
            </a:r>
            <a:r>
              <a:rPr lang="en-US" altLang="zh-CN" dirty="0"/>
              <a:t>200</a:t>
            </a:r>
            <a:r>
              <a:rPr lang="zh-CN" altLang="en-US" dirty="0"/>
              <a:t>万 </a:t>
            </a:r>
            <a:r>
              <a:rPr lang="en-US" altLang="zh-CN" dirty="0"/>
              <a:t>app +  </a:t>
            </a:r>
            <a:r>
              <a:rPr lang="zh-CN" altLang="en-US" dirty="0"/>
              <a:t>数十亿的下载量</a:t>
            </a:r>
            <a:endParaRPr lang="zh-CN" altLang="en-US" dirty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【</a:t>
            </a:r>
            <a:r>
              <a:rPr lang="en-US" altLang="zh-CN" b="1" dirty="0" smtClean="0"/>
              <a:t>App</a:t>
            </a:r>
            <a:r>
              <a:rPr lang="zh-CN" altLang="en-US" b="1" dirty="0" smtClean="0"/>
              <a:t>生态系统</a:t>
            </a:r>
            <a:r>
              <a:rPr lang="zh-CN" altLang="en-US" dirty="0" smtClean="0"/>
              <a:t>】</a:t>
            </a:r>
            <a:r>
              <a:rPr lang="en-US" altLang="zh-CN" dirty="0" smtClean="0"/>
              <a:t>Google Play  , Apple App Store</a:t>
            </a:r>
            <a:r>
              <a:rPr lang="zh-CN" altLang="en-US" dirty="0" smtClean="0"/>
              <a:t>等</a:t>
            </a:r>
            <a:endParaRPr lang="zh-CN" altLang="en-US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【</a:t>
            </a:r>
            <a:r>
              <a:rPr lang="zh-CN" altLang="en-US" b="1" dirty="0" smtClean="0"/>
              <a:t>角色</a:t>
            </a:r>
            <a:r>
              <a:rPr lang="zh-CN" altLang="en-US" dirty="0" smtClean="0"/>
              <a:t>】</a:t>
            </a:r>
            <a:r>
              <a:rPr lang="en-US" altLang="zh-CN" dirty="0" smtClean="0"/>
              <a:t>app</a:t>
            </a:r>
            <a:r>
              <a:rPr lang="zh-CN" altLang="en-US" dirty="0" smtClean="0"/>
              <a:t>的提供者 ， </a:t>
            </a:r>
            <a:r>
              <a:rPr lang="en-US" altLang="zh-CN" dirty="0" smtClean="0"/>
              <a:t>app</a:t>
            </a:r>
            <a:r>
              <a:rPr lang="zh-CN" altLang="en-US" dirty="0" smtClean="0"/>
              <a:t>的用户</a:t>
            </a:r>
            <a:endParaRPr lang="zh-CN" altLang="en-US" dirty="0" smtClean="0"/>
          </a:p>
        </p:txBody>
      </p:sp>
      <p:pic>
        <p:nvPicPr>
          <p:cNvPr id="3" name="图片 2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19900" y="1217930"/>
            <a:ext cx="2199640" cy="1023620"/>
          </a:xfrm>
          <a:prstGeom prst="rect">
            <a:avLst/>
          </a:prstGeom>
        </p:spPr>
      </p:pic>
      <p:pic>
        <p:nvPicPr>
          <p:cNvPr id="6" name="图片 5" descr="timg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185" y="2046605"/>
            <a:ext cx="1843405" cy="13677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介绍 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90830" y="1301115"/>
            <a:ext cx="63373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dirty="0" smtClean="0"/>
              <a:t>相关研究（按数据分类）</a:t>
            </a:r>
            <a:endParaRPr lang="zh-CN" altLang="en-US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/>
              <a:t>应用安装包</a:t>
            </a:r>
            <a:r>
              <a:rPr lang="zh-CN" altLang="en-US" dirty="0" smtClean="0"/>
              <a:t>  </a:t>
            </a:r>
            <a:r>
              <a:rPr lang="en-US" altLang="zh-CN" dirty="0" smtClean="0"/>
              <a:t>-&gt;  </a:t>
            </a:r>
            <a:r>
              <a:rPr lang="zh-CN" altLang="en-US" dirty="0" smtClean="0"/>
              <a:t>静态分析、恶意检测等研究</a:t>
            </a:r>
            <a:endParaRPr lang="zh-CN" altLang="en-US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/>
              <a:t>用户评论</a:t>
            </a:r>
            <a:r>
              <a:rPr lang="zh-CN" altLang="en-US" dirty="0" smtClean="0"/>
              <a:t> </a:t>
            </a:r>
            <a:r>
              <a:rPr lang="en-US" altLang="zh-CN" dirty="0" smtClean="0"/>
              <a:t>-&gt; </a:t>
            </a:r>
            <a:r>
              <a:rPr lang="zh-CN" altLang="en-US" dirty="0" smtClean="0"/>
              <a:t>了解用户的需求、反应、情感</a:t>
            </a:r>
            <a:endParaRPr lang="zh-CN" altLang="en-US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 smtClean="0">
                <a:solidFill>
                  <a:srgbClr val="FF0000"/>
                </a:solidFill>
              </a:rPr>
              <a:t>app</a:t>
            </a:r>
            <a:r>
              <a:rPr lang="zh-CN" altLang="en-US" b="1" dirty="0" smtClean="0">
                <a:solidFill>
                  <a:srgbClr val="FF0000"/>
                </a:solidFill>
              </a:rPr>
              <a:t>描述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/>
              <a:t>-&gt;  </a:t>
            </a:r>
            <a:r>
              <a:rPr lang="zh-CN" altLang="en-US" dirty="0" smtClean="0"/>
              <a:t>需求分析，</a:t>
            </a:r>
            <a:r>
              <a:rPr lang="en-US" altLang="zh-CN" dirty="0" smtClean="0"/>
              <a:t>app</a:t>
            </a:r>
            <a:r>
              <a:rPr lang="zh-CN" altLang="en-US" dirty="0" smtClean="0"/>
              <a:t>相似度分析等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681990" y="4110990"/>
            <a:ext cx="46101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dirty="0" smtClean="0"/>
              <a:t>这些研究从不同的角度，探究着app商店。而本研究更偏重于 从决策角度理解app商店。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介绍 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38455" y="1325245"/>
            <a:ext cx="633730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决策集合 ：</a:t>
            </a:r>
            <a:r>
              <a:rPr lang="en-US" altLang="zh-CN" dirty="0" smtClean="0"/>
              <a:t>app商店</a:t>
            </a:r>
            <a:endParaRPr lang="en-US" altLang="zh-CN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利用参与者的智慧，探究较为宏观的市场需求</a:t>
            </a:r>
            <a:endParaRPr lang="zh-CN" altLang="en-US" dirty="0" smtClean="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/>
              <a:t>app</a:t>
            </a:r>
            <a:r>
              <a:rPr lang="zh-CN" altLang="en-US" dirty="0" smtClean="0"/>
              <a:t>提供者：需求收集、加工器</a:t>
            </a:r>
            <a:endParaRPr lang="zh-CN" altLang="en-US" dirty="0" smtClean="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/>
              <a:t>app</a:t>
            </a:r>
            <a:r>
              <a:rPr lang="zh-CN" altLang="en-US" dirty="0" smtClean="0"/>
              <a:t>使用者：</a:t>
            </a:r>
            <a:r>
              <a:rPr lang="en-US" altLang="zh-CN" dirty="0" smtClean="0"/>
              <a:t>app</a:t>
            </a:r>
            <a:r>
              <a:rPr lang="zh-CN" altLang="en-US" dirty="0" smtClean="0"/>
              <a:t>检测器</a:t>
            </a:r>
            <a:endParaRPr lang="zh-CN" altLang="en-US" dirty="0" smtClean="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模型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23528" y="1268084"/>
            <a:ext cx="8363272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dirty="0" smtClean="0"/>
              <a:t>建模目的：</a:t>
            </a:r>
            <a:endParaRPr lang="zh-CN" altLang="en-US" dirty="0" smtClean="0"/>
          </a:p>
          <a:p>
            <a:pPr indent="0" fontAlgn="auto">
              <a:lnSpc>
                <a:spcPct val="150000"/>
              </a:lnSpc>
            </a:pPr>
            <a:r>
              <a:rPr lang="zh-CN" altLang="en-US" dirty="0" smtClean="0"/>
              <a:t>刻画</a:t>
            </a:r>
            <a:r>
              <a:rPr lang="en-US" altLang="zh-CN" dirty="0" smtClean="0"/>
              <a:t>app</a:t>
            </a:r>
            <a:r>
              <a:rPr lang="zh-CN" altLang="en-US" dirty="0" smtClean="0"/>
              <a:t>提供者，</a:t>
            </a:r>
            <a:r>
              <a:rPr lang="en-US" altLang="zh-CN" dirty="0" smtClean="0"/>
              <a:t>app,</a:t>
            </a:r>
            <a:r>
              <a:rPr lang="zh-CN" altLang="en-US" dirty="0" smtClean="0"/>
              <a:t>市场环境之间的关系，以便在此基础上分析。</a:t>
            </a:r>
            <a:endParaRPr lang="zh-CN" altLang="en-US" dirty="0" smtClean="0"/>
          </a:p>
          <a:p>
            <a:endParaRPr lang="zh-CN" altLang="en-US" dirty="0" smtClean="0"/>
          </a:p>
          <a:p>
            <a:r>
              <a:rPr lang="en-US" altLang="zh-CN" dirty="0" smtClean="0"/>
              <a:t>PEA</a:t>
            </a:r>
            <a:r>
              <a:rPr lang="zh-CN" altLang="en-US" dirty="0" smtClean="0"/>
              <a:t>模型（</a:t>
            </a:r>
            <a:r>
              <a:rPr lang="en-US" altLang="zh-CN" dirty="0" smtClean="0"/>
              <a:t>Provider - Environment - App</a:t>
            </a:r>
            <a:r>
              <a:rPr lang="zh-CN" altLang="en-US" dirty="0" smtClean="0"/>
              <a:t>）</a:t>
            </a:r>
            <a:endParaRPr lang="zh-CN" altLang="en-US" dirty="0" smtClean="0"/>
          </a:p>
          <a:p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模型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23528" y="1268084"/>
            <a:ext cx="8363272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dirty="0" smtClean="0"/>
              <a:t>app</a:t>
            </a:r>
            <a:r>
              <a:rPr lang="zh-CN" altLang="en-US" dirty="0" smtClean="0"/>
              <a:t>描述的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个特点：</a:t>
            </a:r>
            <a:endParaRPr lang="zh-CN" altLang="en-US" dirty="0" smtClean="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抽象程度高</a:t>
            </a:r>
            <a:endParaRPr lang="zh-CN" altLang="en-US" dirty="0" smtClean="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相对稳定性</a:t>
            </a:r>
            <a:endParaRPr lang="zh-CN" altLang="en-US" dirty="0" smtClean="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反映</a:t>
            </a:r>
            <a:r>
              <a:rPr lang="en-US" altLang="zh-CN" dirty="0" smtClean="0"/>
              <a:t>app</a:t>
            </a:r>
            <a:r>
              <a:rPr lang="zh-CN" altLang="en-US" dirty="0" smtClean="0"/>
              <a:t>提供者的决策，强调</a:t>
            </a:r>
            <a:endParaRPr lang="zh-CN" alt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 smtClean="0"/>
          </a:p>
          <a:p>
            <a:endParaRPr lang="zh-CN" altLang="en-US" dirty="0" smtClean="0"/>
          </a:p>
        </p:txBody>
      </p:sp>
      <p:pic>
        <p:nvPicPr>
          <p:cNvPr id="27652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898" y="3839528"/>
            <a:ext cx="5505450" cy="2181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5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883" y="2226945"/>
            <a:ext cx="2768600" cy="3794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1830705" y="6021070"/>
            <a:ext cx="21151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：亚马逊</a:t>
            </a:r>
            <a:r>
              <a:rPr lang="en-US" altLang="zh-CN" sz="1400"/>
              <a:t>app</a:t>
            </a:r>
            <a:r>
              <a:rPr lang="zh-CN" altLang="en-US" sz="1400"/>
              <a:t>的描述</a:t>
            </a:r>
            <a:endParaRPr lang="zh-CN" altLang="en-US" sz="1400"/>
          </a:p>
        </p:txBody>
      </p:sp>
      <p:sp>
        <p:nvSpPr>
          <p:cNvPr id="7" name="文本框 6"/>
          <p:cNvSpPr txBox="1"/>
          <p:nvPr/>
        </p:nvSpPr>
        <p:spPr>
          <a:xfrm>
            <a:off x="6118225" y="6049645"/>
            <a:ext cx="21151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2</a:t>
            </a:r>
            <a:r>
              <a:rPr lang="zh-CN" altLang="en-US" sz="1400"/>
              <a:t>：亚马逊</a:t>
            </a:r>
            <a:r>
              <a:rPr lang="en-US" altLang="zh-CN" sz="1400"/>
              <a:t>app</a:t>
            </a:r>
            <a:r>
              <a:rPr lang="zh-CN" altLang="en-US" sz="1400"/>
              <a:t>的评论</a:t>
            </a:r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模型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29698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3595" y="1703070"/>
            <a:ext cx="7863840" cy="4523105"/>
          </a:xfrm>
        </p:spPr>
      </p:pic>
      <p:sp>
        <p:nvSpPr>
          <p:cNvPr id="3" name="文本框 2"/>
          <p:cNvSpPr txBox="1"/>
          <p:nvPr/>
        </p:nvSpPr>
        <p:spPr>
          <a:xfrm>
            <a:off x="2585720" y="6356350"/>
            <a:ext cx="43389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图</a:t>
            </a:r>
            <a:r>
              <a:rPr lang="en-US" altLang="zh-CN" sz="1600"/>
              <a:t>1</a:t>
            </a:r>
            <a:r>
              <a:rPr lang="zh-CN" altLang="en-US" sz="1600"/>
              <a:t>：</a:t>
            </a:r>
            <a:r>
              <a:rPr lang="zh-CN" altLang="en-US" sz="1600">
                <a:sym typeface="+mn-ea"/>
              </a:rPr>
              <a:t>提供者</a:t>
            </a:r>
            <a:r>
              <a:rPr lang="zh-CN" altLang="en-US" sz="1600"/>
              <a:t>（或开发者）与用户的关系 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1746" name="对象 19"/>
          <p:cNvGraphicFramePr>
            <a:graphicFrameLocks noChangeAspect="1"/>
          </p:cNvGraphicFramePr>
          <p:nvPr/>
        </p:nvGraphicFramePr>
        <p:xfrm>
          <a:off x="1005682" y="1338263"/>
          <a:ext cx="5871210" cy="461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2438400" imgH="190500" progId="Equation.KSEE3">
                  <p:embed/>
                </p:oleObj>
              </mc:Choice>
              <mc:Fallback>
                <p:oleObj name="" r:id="rId1" imgW="2438400" imgH="1905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05682" y="1338263"/>
                        <a:ext cx="5871210" cy="4616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7" name="文本框 3"/>
          <p:cNvSpPr txBox="1"/>
          <p:nvPr/>
        </p:nvSpPr>
        <p:spPr>
          <a:xfrm>
            <a:off x="1005523" y="2214563"/>
            <a:ext cx="6694487" cy="19685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P(topic | app) : 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开发者重视（强调）程度。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pop(app) : 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表示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整体得到的用户反馈，通过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的下载量及评分数来进行度量。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600" b="1">
                <a:latin typeface="Arial" panose="020B0604020202020204" pitchFamily="34" charset="0"/>
                <a:ea typeface="宋体" panose="02010600030101010101" pitchFamily="2" charset="-122"/>
              </a:rPr>
              <a:t>假设</a:t>
            </a:r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</a:rPr>
              <a:t>开发者</a:t>
            </a:r>
            <a:r>
              <a:rPr lang="zh-CN" altLang="en-US" sz="1600" u="sng">
                <a:latin typeface="Arial" panose="020B0604020202020204" pitchFamily="34" charset="0"/>
                <a:ea typeface="宋体" panose="02010600030101010101" pitchFamily="2" charset="-122"/>
              </a:rPr>
              <a:t>强调的产品特色</a:t>
            </a:r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</a:rPr>
              <a:t>，往往是</a:t>
            </a:r>
            <a:r>
              <a:rPr lang="zh-CN" altLang="en-US" sz="1600" u="sng">
                <a:latin typeface="Arial" panose="020B0604020202020204" pitchFamily="34" charset="0"/>
                <a:ea typeface="宋体" panose="02010600030101010101" pitchFamily="2" charset="-122"/>
              </a:rPr>
              <a:t>吸引用户的主要原因</a:t>
            </a:r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/>
              <a:t>模型</a:t>
            </a:r>
            <a:endParaRPr lang="zh-CN" altLang="en-US" sz="32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6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7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1766</Words>
  <Application>WPS 演示</Application>
  <PresentationFormat>全屏显示(4:3)</PresentationFormat>
  <Paragraphs>201</Paragraphs>
  <Slides>21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11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21</vt:i4>
      </vt:variant>
    </vt:vector>
  </HeadingPairs>
  <TitlesOfParts>
    <vt:vector size="47" baseType="lpstr">
      <vt:lpstr>Arial</vt:lpstr>
      <vt:lpstr>宋体</vt:lpstr>
      <vt:lpstr>Wingdings</vt:lpstr>
      <vt:lpstr>微软雅黑</vt:lpstr>
      <vt:lpstr>Times New Roman</vt:lpstr>
      <vt:lpstr>Calibri</vt:lpstr>
      <vt:lpstr>黑体</vt:lpstr>
      <vt:lpstr>Arial Unicode MS</vt:lpstr>
      <vt:lpstr>Office 主题​​</vt:lpstr>
      <vt:lpstr>1_Office 主题​​</vt:lpstr>
      <vt:lpstr>2_Office 主题​​</vt:lpstr>
      <vt:lpstr>3_Office 主题​​</vt:lpstr>
      <vt:lpstr>6_Office 主题​​</vt:lpstr>
      <vt:lpstr>7_Office 主题​​</vt:lpstr>
      <vt:lpstr>4_Office 主题​​</vt:lpstr>
      <vt:lpstr>5_Office 主题​​</vt:lpstr>
      <vt:lpstr>8_Office 主题​​</vt:lpstr>
      <vt:lpstr>9_Office 主题​​</vt:lpstr>
      <vt:lpstr>11_Office 主题​​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决策角度： 理解移动应用商店中市场需求</vt:lpstr>
      <vt:lpstr>内容</vt:lpstr>
      <vt:lpstr>介绍</vt:lpstr>
      <vt:lpstr>介绍 </vt:lpstr>
      <vt:lpstr>介绍 </vt:lpstr>
      <vt:lpstr>模型</vt:lpstr>
      <vt:lpstr>模型</vt:lpstr>
      <vt:lpstr>模型</vt:lpstr>
      <vt:lpstr>模型</vt:lpstr>
      <vt:lpstr>PowerPoint 演示文稿</vt:lpstr>
      <vt:lpstr>模型</vt:lpstr>
      <vt:lpstr>模型</vt:lpstr>
      <vt:lpstr>模型</vt:lpstr>
      <vt:lpstr>研究路线</vt:lpstr>
      <vt:lpstr>实证研究 &amp; 结果</vt:lpstr>
      <vt:lpstr>实证研究 &amp; 结果</vt:lpstr>
      <vt:lpstr>实证研究 &amp; 结果</vt:lpstr>
      <vt:lpstr>实证研究 &amp; 结果</vt:lpstr>
      <vt:lpstr>实证研究 &amp; 结果</vt:lpstr>
      <vt:lpstr>结论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ZZ</dc:creator>
  <cp:lastModifiedBy>god</cp:lastModifiedBy>
  <cp:revision>714</cp:revision>
  <dcterms:created xsi:type="dcterms:W3CDTF">2013-09-17T06:24:00Z</dcterms:created>
  <dcterms:modified xsi:type="dcterms:W3CDTF">2017-09-19T10:14:36Z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2052-10.1.0.6749</vt:lpwstr>
  </property>
</Properties>
</file>